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15"/>
  </p:handoutMasterIdLst>
  <p:sldIdLst>
    <p:sldId id="264" r:id="rId5"/>
    <p:sldId id="278" r:id="rId6"/>
    <p:sldId id="272" r:id="rId7"/>
    <p:sldId id="279" r:id="rId8"/>
    <p:sldId id="273" r:id="rId9"/>
    <p:sldId id="275" r:id="rId10"/>
    <p:sldId id="274" r:id="rId11"/>
    <p:sldId id="263" r:id="rId12"/>
    <p:sldId id="280" r:id="rId13"/>
    <p:sldId id="25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ledore, Jeffrey A CIV USN CNIC WASHINGTON DC (USA)" initials="PJACUCWD(" lastIdx="4" clrIdx="0">
    <p:extLst>
      <p:ext uri="{19B8F6BF-5375-455C-9EA6-DF929625EA0E}">
        <p15:presenceInfo xmlns:p15="http://schemas.microsoft.com/office/powerpoint/2012/main" userId="S-1-5-21-1801674531-2146617017-725345543-94653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p:cViewPr varScale="1">
        <p:scale>
          <a:sx n="113" d="100"/>
          <a:sy n="113" d="100"/>
        </p:scale>
        <p:origin x="900" y="68"/>
      </p:cViewPr>
      <p:guideLst>
        <p:guide orient="horz" pos="2160"/>
        <p:guide pos="2880"/>
      </p:guideLst>
    </p:cSldViewPr>
  </p:slideViewPr>
  <p:notesTextViewPr>
    <p:cViewPr>
      <p:scale>
        <a:sx n="1" d="1"/>
        <a:sy n="1" d="1"/>
      </p:scale>
      <p:origin x="0" y="0"/>
    </p:cViewPr>
  </p:notesTextViewPr>
  <p:notesViewPr>
    <p:cSldViewPr showGuides="1">
      <p:cViewPr varScale="1">
        <p:scale>
          <a:sx n="84" d="100"/>
          <a:sy n="84" d="100"/>
        </p:scale>
        <p:origin x="380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0-18T15:39:53.424" idx="1">
    <p:pos x="10" y="10"/>
    <p:text>Moved items to next slide deck</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10-18T15:40:15.377" idx="2">
    <p:pos x="10" y="10"/>
    <p:text>Addedc Qualifying items for 926b</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10-18T15:40:55.612" idx="3">
    <p:pos x="1174" y="2642"/>
    <p:text>Addedc Qualifying items for 926c</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2-10-18T15:41:19.997" idx="4">
    <p:pos x="10" y="10"/>
    <p:text>Added Point of Contact for LEOSA</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0C8ABF6-4A1F-4E95-8E1A-EB02D8FC54E8}" type="datetimeFigureOut">
              <a:rPr lang="en-US" smtClean="0"/>
              <a:t>10/31/2023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24D21A8-63EC-48C2-92D9-DEF18FD933E7}" type="slidenum">
              <a:rPr lang="en-US" smtClean="0"/>
              <a:t>‹#›</a:t>
            </a:fld>
            <a:endParaRPr lang="en-US"/>
          </a:p>
        </p:txBody>
      </p:sp>
    </p:spTree>
    <p:extLst>
      <p:ext uri="{BB962C8B-B14F-4D97-AF65-F5344CB8AC3E}">
        <p14:creationId xmlns:p14="http://schemas.microsoft.com/office/powerpoint/2010/main" val="15419682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465328"/>
            <a:ext cx="7772400" cy="800219"/>
          </a:xfrm>
        </p:spPr>
        <p:txBody>
          <a:bodyPr/>
          <a:lstStyle>
            <a:lvl1pPr>
              <a:defRPr sz="2800"/>
            </a:lvl1pPr>
          </a:lstStyle>
          <a:p>
            <a:r>
              <a:rPr lang="en-US" dirty="0"/>
              <a:t>Click to Edit Briefing Title</a:t>
            </a:r>
            <a:br>
              <a:rPr lang="en-US" dirty="0"/>
            </a:br>
            <a:r>
              <a:rPr lang="en-US" sz="2400" dirty="0"/>
              <a:t>Briefing Subtitle</a:t>
            </a:r>
            <a:endParaRPr lang="en-US" dirty="0"/>
          </a:p>
        </p:txBody>
      </p:sp>
      <p:sp>
        <p:nvSpPr>
          <p:cNvPr id="3" name="Subtitle 2"/>
          <p:cNvSpPr>
            <a:spLocks noGrp="1"/>
          </p:cNvSpPr>
          <p:nvPr>
            <p:ph type="subTitle" idx="1" hasCustomPrompt="1"/>
          </p:nvPr>
        </p:nvSpPr>
        <p:spPr>
          <a:xfrm>
            <a:off x="1371600" y="3886200"/>
            <a:ext cx="6400800" cy="914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Briefer’s Name and Title</a:t>
            </a:r>
          </a:p>
          <a:p>
            <a:r>
              <a:rPr lang="en-US" dirty="0"/>
              <a:t>Briefer’s Organization</a:t>
            </a:r>
          </a:p>
          <a:p>
            <a:r>
              <a:rPr lang="en-US" dirty="0"/>
              <a:t>DD Month YYYY</a:t>
            </a:r>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3989378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CNIC 042018)">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459125"/>
          </a:xfrm>
        </p:spPr>
        <p:txBody>
          <a:bodyPr/>
          <a:lstStyle/>
          <a:p>
            <a:r>
              <a:rPr lang="en-US" dirty="0"/>
              <a:t>Click to edit Master title style</a:t>
            </a:r>
          </a:p>
        </p:txBody>
      </p:sp>
      <p:sp>
        <p:nvSpPr>
          <p:cNvPr id="3" name="Content Placeholder 2"/>
          <p:cNvSpPr>
            <a:spLocks noGrp="1"/>
          </p:cNvSpPr>
          <p:nvPr>
            <p:ph sz="half" idx="1"/>
          </p:nvPr>
        </p:nvSpPr>
        <p:spPr>
          <a:xfrm>
            <a:off x="381000" y="1219200"/>
            <a:ext cx="8305800" cy="5019675"/>
          </a:xfrm>
        </p:spPr>
        <p:txBody>
          <a:bodyPr/>
          <a:lstStyle>
            <a:lvl1pPr>
              <a:defRPr sz="1800"/>
            </a:lvl1pPr>
            <a:lvl2pPr>
              <a:defRPr sz="1800"/>
            </a:lvl2pPr>
            <a:lvl3pPr marL="971550" indent="-171450">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Tree>
    <p:extLst>
      <p:ext uri="{BB962C8B-B14F-4D97-AF65-F5344CB8AC3E}">
        <p14:creationId xmlns:p14="http://schemas.microsoft.com/office/powerpoint/2010/main" val="198886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tandard Content (CNIC 0420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3000" y="242719"/>
            <a:ext cx="7772400" cy="430887"/>
          </a:xfrm>
        </p:spPr>
        <p:txBody>
          <a:bodyPr/>
          <a:lstStyle>
            <a:lvl1pPr>
              <a:defRPr/>
            </a:lvl1pPr>
          </a:lstStyle>
          <a:p>
            <a:r>
              <a:rPr lang="en-US" dirty="0"/>
              <a:t>Click to edit Quad Title</a:t>
            </a:r>
          </a:p>
        </p:txBody>
      </p:sp>
      <p:sp>
        <p:nvSpPr>
          <p:cNvPr id="3" name="Content Placeholder 2"/>
          <p:cNvSpPr>
            <a:spLocks noGrp="1"/>
          </p:cNvSpPr>
          <p:nvPr>
            <p:ph sz="half" idx="1" hasCustomPrompt="1"/>
          </p:nvPr>
        </p:nvSpPr>
        <p:spPr>
          <a:xfrm>
            <a:off x="228600" y="1126816"/>
            <a:ext cx="4283384" cy="25145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cxnSp>
        <p:nvCxnSpPr>
          <p:cNvPr id="5" name="Straight Connector 4"/>
          <p:cNvCxnSpPr/>
          <p:nvPr userDrawn="1"/>
        </p:nvCxnSpPr>
        <p:spPr bwMode="auto">
          <a:xfrm>
            <a:off x="4572000" y="1143000"/>
            <a:ext cx="0" cy="5105400"/>
          </a:xfrm>
          <a:prstGeom prst="line">
            <a:avLst/>
          </a:prstGeom>
          <a:solidFill>
            <a:srgbClr val="FFFF99"/>
          </a:solidFill>
          <a:ln w="38100" cap="flat" cmpd="sng" algn="ctr">
            <a:solidFill>
              <a:srgbClr val="002060"/>
            </a:solidFill>
            <a:prstDash val="solid"/>
            <a:round/>
            <a:headEnd type="none" w="med" len="med"/>
            <a:tailEnd type="none" w="med" len="med"/>
          </a:ln>
          <a:effectLst/>
        </p:spPr>
      </p:cxnSp>
      <p:cxnSp>
        <p:nvCxnSpPr>
          <p:cNvPr id="7" name="Straight Connector 6"/>
          <p:cNvCxnSpPr/>
          <p:nvPr userDrawn="1"/>
        </p:nvCxnSpPr>
        <p:spPr bwMode="auto">
          <a:xfrm>
            <a:off x="304800" y="3695700"/>
            <a:ext cx="8763000" cy="0"/>
          </a:xfrm>
          <a:prstGeom prst="line">
            <a:avLst/>
          </a:prstGeom>
          <a:solidFill>
            <a:srgbClr val="FFFF99"/>
          </a:solidFill>
          <a:ln w="38100" cap="flat" cmpd="sng" algn="ctr">
            <a:solidFill>
              <a:srgbClr val="002060"/>
            </a:solidFill>
            <a:prstDash val="solid"/>
            <a:round/>
            <a:headEnd type="none" w="med" len="med"/>
            <a:tailEnd type="none" w="med" len="med"/>
          </a:ln>
          <a:effectLst/>
        </p:spPr>
      </p:cxnSp>
      <p:sp>
        <p:nvSpPr>
          <p:cNvPr id="10" name="Content Placeholder 2"/>
          <p:cNvSpPr>
            <a:spLocks noGrp="1"/>
          </p:cNvSpPr>
          <p:nvPr>
            <p:ph sz="half" idx="12" hasCustomPrompt="1"/>
          </p:nvPr>
        </p:nvSpPr>
        <p:spPr>
          <a:xfrm>
            <a:off x="4637748" y="1126816"/>
            <a:ext cx="4305300" cy="2514600"/>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1" name="Content Placeholder 2"/>
          <p:cNvSpPr>
            <a:spLocks noGrp="1"/>
          </p:cNvSpPr>
          <p:nvPr>
            <p:ph sz="half" idx="13" hasCustomPrompt="1"/>
          </p:nvPr>
        </p:nvSpPr>
        <p:spPr>
          <a:xfrm>
            <a:off x="228600" y="3761448"/>
            <a:ext cx="4283384"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2" name="Content Placeholder 2"/>
          <p:cNvSpPr>
            <a:spLocks noGrp="1"/>
          </p:cNvSpPr>
          <p:nvPr>
            <p:ph sz="half" idx="14" hasCustomPrompt="1"/>
          </p:nvPr>
        </p:nvSpPr>
        <p:spPr>
          <a:xfrm>
            <a:off x="4643480" y="3761449"/>
            <a:ext cx="4271920"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5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62000" y="5410200"/>
            <a:ext cx="7772400" cy="430887"/>
          </a:xfrm>
        </p:spPr>
        <p:txBody>
          <a:bodyPr/>
          <a:lstStyle>
            <a:lvl1pPr>
              <a:defRPr baseline="0"/>
            </a:lvl1pPr>
          </a:lstStyle>
          <a:p>
            <a:r>
              <a:rPr lang="en-US" dirty="0"/>
              <a:t>Click to Edit Closing (Backups/Questions?)</a:t>
            </a:r>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13" name="Picture 3" descr="C:\Users\timothy.slentz\AppData\Local\Microsoft\Windows\Temporary Internet Files\Content.Outlook\FC3BDP2R\16 CNIC.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58440" y="1495848"/>
            <a:ext cx="3566160" cy="35333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userDrawn="1"/>
        </p:nvSpPr>
        <p:spPr bwMode="auto">
          <a:xfrm>
            <a:off x="0" y="0"/>
            <a:ext cx="1066800" cy="1066800"/>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a:ln>
                <a:noFill/>
              </a:ln>
              <a:solidFill>
                <a:schemeClr val="tx1"/>
              </a:solidFill>
              <a:effectLst/>
              <a:latin typeface="Arial" charset="0"/>
              <a:cs typeface="Times New Roman" pitchFamily="18" charset="0"/>
            </a:endParaRPr>
          </a:p>
        </p:txBody>
      </p:sp>
    </p:spTree>
    <p:extLst>
      <p:ext uri="{BB962C8B-B14F-4D97-AF65-F5344CB8AC3E}">
        <p14:creationId xmlns:p14="http://schemas.microsoft.com/office/powerpoint/2010/main" val="40355222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24356" y="1152525"/>
            <a:ext cx="8153400" cy="50196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250884" name="Rectangle 4"/>
          <p:cNvSpPr>
            <a:spLocks noGrp="1" noChangeArrowheads="1"/>
          </p:cNvSpPr>
          <p:nvPr>
            <p:ph type="title"/>
          </p:nvPr>
        </p:nvSpPr>
        <p:spPr bwMode="auto">
          <a:xfrm>
            <a:off x="990600" y="256838"/>
            <a:ext cx="7391400" cy="430887"/>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dirty="0"/>
              <a:t>Click to edit Master title style</a:t>
            </a:r>
          </a:p>
        </p:txBody>
      </p:sp>
      <p:sp>
        <p:nvSpPr>
          <p:cNvPr id="250886" name="Rectangle 6"/>
          <p:cNvSpPr>
            <a:spLocks noGrp="1" noChangeArrowheads="1"/>
          </p:cNvSpPr>
          <p:nvPr>
            <p:ph type="sldNum" sz="quarter" idx="4"/>
          </p:nvPr>
        </p:nvSpPr>
        <p:spPr bwMode="auto">
          <a:xfrm>
            <a:off x="8774113" y="6527800"/>
            <a:ext cx="306387"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200" b="1">
                <a:solidFill>
                  <a:srgbClr val="002060"/>
                </a:solidFill>
              </a:defRPr>
            </a:lvl1pPr>
          </a:lstStyle>
          <a:p>
            <a:pPr>
              <a:defRPr/>
            </a:pPr>
            <a:fld id="{89340B5D-903F-46AA-8C41-A8CB3B65A00C}" type="slidenum">
              <a:rPr lang="en-US" smtClean="0"/>
              <a:pPr>
                <a:defRPr/>
              </a:pPr>
              <a:t>‹#›</a:t>
            </a:fld>
            <a:endParaRPr lang="en-US" dirty="0"/>
          </a:p>
        </p:txBody>
      </p:sp>
      <p:grpSp>
        <p:nvGrpSpPr>
          <p:cNvPr id="1030" name="Group 7"/>
          <p:cNvGrpSpPr>
            <a:grpSpLocks/>
          </p:cNvGrpSpPr>
          <p:nvPr userDrawn="1"/>
        </p:nvGrpSpPr>
        <p:grpSpPr bwMode="auto">
          <a:xfrm>
            <a:off x="1168400" y="950913"/>
            <a:ext cx="7754938" cy="76200"/>
            <a:chOff x="736" y="599"/>
            <a:chExt cx="4885" cy="48"/>
          </a:xfrm>
        </p:grpSpPr>
        <p:sp>
          <p:nvSpPr>
            <p:cNvPr id="250888"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eaLnBrk="0" hangingPunct="0">
                <a:defRPr/>
              </a:pPr>
              <a:endParaRPr lang="en-US" dirty="0"/>
            </a:p>
          </p:txBody>
        </p:sp>
        <p:sp>
          <p:nvSpPr>
            <p:cNvPr id="250889" name="Line 9"/>
            <p:cNvSpPr>
              <a:spLocks noChangeShapeType="1"/>
            </p:cNvSpPr>
            <p:nvPr userDrawn="1"/>
          </p:nvSpPr>
          <p:spPr bwMode="auto">
            <a:xfrm>
              <a:off x="826" y="647"/>
              <a:ext cx="4616" cy="0"/>
            </a:xfrm>
            <a:prstGeom prst="line">
              <a:avLst/>
            </a:prstGeom>
            <a:noFill/>
            <a:ln w="28575">
              <a:solidFill>
                <a:srgbClr val="FFCC00"/>
              </a:solidFill>
              <a:round/>
              <a:headEnd/>
              <a:tailEnd/>
            </a:ln>
            <a:effectLst/>
          </p:spPr>
          <p:txBody>
            <a:bodyPr/>
            <a:lstStyle/>
            <a:p>
              <a:pPr eaLnBrk="0" hangingPunct="0">
                <a:defRPr/>
              </a:pPr>
              <a:endParaRPr lang="en-US" dirty="0"/>
            </a:p>
          </p:txBody>
        </p:sp>
      </p:grpSp>
      <p:grpSp>
        <p:nvGrpSpPr>
          <p:cNvPr id="1032" name="Group 11"/>
          <p:cNvGrpSpPr>
            <a:grpSpLocks/>
          </p:cNvGrpSpPr>
          <p:nvPr userDrawn="1"/>
        </p:nvGrpSpPr>
        <p:grpSpPr bwMode="auto">
          <a:xfrm>
            <a:off x="292100" y="6413500"/>
            <a:ext cx="8763000" cy="76200"/>
            <a:chOff x="736" y="599"/>
            <a:chExt cx="4885" cy="48"/>
          </a:xfrm>
        </p:grpSpPr>
        <p:sp>
          <p:nvSpPr>
            <p:cNvPr id="250892" name="Line 12"/>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eaLnBrk="0" hangingPunct="0">
                <a:defRPr/>
              </a:pPr>
              <a:endParaRPr lang="en-US" dirty="0"/>
            </a:p>
          </p:txBody>
        </p:sp>
        <p:sp>
          <p:nvSpPr>
            <p:cNvPr id="250893" name="Line 13"/>
            <p:cNvSpPr>
              <a:spLocks noChangeShapeType="1"/>
            </p:cNvSpPr>
            <p:nvPr userDrawn="1"/>
          </p:nvSpPr>
          <p:spPr bwMode="auto">
            <a:xfrm>
              <a:off x="826" y="647"/>
              <a:ext cx="4616" cy="0"/>
            </a:xfrm>
            <a:prstGeom prst="line">
              <a:avLst/>
            </a:prstGeom>
            <a:noFill/>
            <a:ln w="28575">
              <a:solidFill>
                <a:srgbClr val="FFCC00"/>
              </a:solidFill>
              <a:round/>
              <a:headEnd/>
              <a:tailEnd/>
            </a:ln>
            <a:effectLst/>
          </p:spPr>
          <p:txBody>
            <a:bodyPr/>
            <a:lstStyle/>
            <a:p>
              <a:pPr eaLnBrk="0" hangingPunct="0">
                <a:defRPr/>
              </a:pPr>
              <a:endParaRPr lang="en-US" dirty="0"/>
            </a:p>
          </p:txBody>
        </p:sp>
      </p:grpSp>
      <p:pic>
        <p:nvPicPr>
          <p:cNvPr id="13" name="Picture 8" descr="cni%20logo%20small"/>
          <p:cNvPicPr>
            <a:picLocks noChangeAspect="1" noChangeArrowheads="1"/>
          </p:cNvPicPr>
          <p:nvPr userDrawn="1"/>
        </p:nvPicPr>
        <p:blipFill>
          <a:blip r:embed="rId6"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29435179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73" r:id="rId3"/>
    <p:sldLayoutId id="2147483672" r:id="rId4"/>
  </p:sldLayoutIdLst>
  <p:hf hdr="0" ftr="0"/>
  <p:txStyles>
    <p:titleStyle>
      <a:lvl1pPr algn="ctr" rtl="0" eaLnBrk="0" fontAlgn="base" hangingPunct="0">
        <a:spcBef>
          <a:spcPct val="0"/>
        </a:spcBef>
        <a:spcAft>
          <a:spcPct val="0"/>
        </a:spcAft>
        <a:defRPr sz="28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p:titleStyle>
    <p:bodyStyle>
      <a:lvl1pPr marL="169863" indent="-169863"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ea typeface="+mn-ea"/>
          <a:cs typeface="+mn-cs"/>
        </a:defRPr>
      </a:lvl1pPr>
      <a:lvl2pPr marL="517525" indent="-1778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2pPr>
      <a:lvl3pPr marL="914400" indent="-1143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4551"/>
            <a:ext cx="7772400" cy="861774"/>
          </a:xfrm>
        </p:spPr>
        <p:txBody>
          <a:bodyPr/>
          <a:lstStyle/>
          <a:p>
            <a:r>
              <a:rPr lang="en-US" dirty="0" smtClean="0"/>
              <a:t>Department of Navy Law Enforcement Officer Safety Act (LEOSA)</a:t>
            </a:r>
            <a:endParaRPr lang="en-US" dirty="0"/>
          </a:p>
        </p:txBody>
      </p:sp>
      <p:sp>
        <p:nvSpPr>
          <p:cNvPr id="3" name="Subtitle 2"/>
          <p:cNvSpPr>
            <a:spLocks noGrp="1"/>
          </p:cNvSpPr>
          <p:nvPr>
            <p:ph type="subTitle" idx="1"/>
          </p:nvPr>
        </p:nvSpPr>
        <p:spPr>
          <a:xfrm>
            <a:off x="1371600" y="3886200"/>
            <a:ext cx="6400800" cy="1371600"/>
          </a:xfrm>
        </p:spPr>
        <p:txBody>
          <a:bodyPr/>
          <a:lstStyle/>
          <a:p>
            <a:r>
              <a:rPr lang="en-US" dirty="0" smtClean="0"/>
              <a:t>Jeff </a:t>
            </a:r>
            <a:r>
              <a:rPr lang="en-US" dirty="0" smtClean="0"/>
              <a:t>Poledore</a:t>
            </a:r>
          </a:p>
          <a:p>
            <a:r>
              <a:rPr lang="en-US" dirty="0" smtClean="0"/>
              <a:t>LEOSA PROGRAM MANAGER</a:t>
            </a:r>
            <a:endParaRPr lang="en-US" dirty="0"/>
          </a:p>
        </p:txBody>
      </p:sp>
      <p:sp>
        <p:nvSpPr>
          <p:cNvPr id="4" name="Slide Number Placeholder 3"/>
          <p:cNvSpPr>
            <a:spLocks noGrp="1"/>
          </p:cNvSpPr>
          <p:nvPr>
            <p:ph type="sldNum" sz="quarter" idx="11"/>
          </p:nvPr>
        </p:nvSpPr>
        <p:spPr/>
        <p:txBody>
          <a:bodyPr/>
          <a:lstStyle/>
          <a:p>
            <a:pPr>
              <a:defRPr/>
            </a:pPr>
            <a:fld id="{D27A1FBF-122C-4E85-A3E8-BC1F1A5F5A14}" type="slidenum">
              <a:rPr lang="en-US" smtClean="0"/>
              <a:pPr>
                <a:defRPr/>
              </a:pPr>
              <a:t>1</a:t>
            </a:fld>
            <a:endParaRPr lang="en-US" dirty="0"/>
          </a:p>
        </p:txBody>
      </p:sp>
    </p:spTree>
    <p:extLst>
      <p:ext uri="{BB962C8B-B14F-4D97-AF65-F5344CB8AC3E}">
        <p14:creationId xmlns:p14="http://schemas.microsoft.com/office/powerpoint/2010/main" val="1760096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27A1FBF-122C-4E85-A3E8-BC1F1A5F5A14}" type="slidenum">
              <a:rPr lang="en-US" smtClean="0"/>
              <a:pPr>
                <a:defRPr/>
              </a:pPr>
              <a:t>10</a:t>
            </a:fld>
            <a:endParaRPr lang="en-US" dirty="0"/>
          </a:p>
        </p:txBody>
      </p:sp>
    </p:spTree>
    <p:extLst>
      <p:ext uri="{BB962C8B-B14F-4D97-AF65-F5344CB8AC3E}">
        <p14:creationId xmlns:p14="http://schemas.microsoft.com/office/powerpoint/2010/main" val="3922576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42719"/>
            <a:ext cx="7772400" cy="430887"/>
          </a:xfrm>
        </p:spPr>
        <p:txBody>
          <a:bodyPr/>
          <a:lstStyle/>
          <a:p>
            <a:r>
              <a:rPr lang="en-US" dirty="0" smtClean="0"/>
              <a:t>Background</a:t>
            </a:r>
            <a:endParaRPr lang="en-US" dirty="0"/>
          </a:p>
        </p:txBody>
      </p:sp>
      <p:sp>
        <p:nvSpPr>
          <p:cNvPr id="3" name="Content Placeholder 2"/>
          <p:cNvSpPr>
            <a:spLocks noGrp="1"/>
          </p:cNvSpPr>
          <p:nvPr>
            <p:ph sz="half" idx="1"/>
          </p:nvPr>
        </p:nvSpPr>
        <p:spPr>
          <a:xfrm>
            <a:off x="152400" y="1090865"/>
            <a:ext cx="8686800" cy="5019675"/>
          </a:xfrm>
        </p:spPr>
        <p:txBody>
          <a:bodyPr/>
          <a:lstStyle/>
          <a:p>
            <a:pPr marL="0" indent="0">
              <a:buNone/>
            </a:pPr>
            <a:r>
              <a:rPr lang="en-US" sz="1600" dirty="0"/>
              <a:t>The Law Enforcement Officers Safety Act (LEOSA) is a United States federal law, enacted in 2004, that allows two classes of persons—the "qualified law enforcement officer" and the "qualified retired or separated law enforcement officer"—to carry a concealed firearm in any jurisdiction in the United States, regardless of state or local laws, with certain exceptions</a:t>
            </a:r>
            <a:r>
              <a:rPr lang="en-US" sz="1600" dirty="0" smtClean="0"/>
              <a:t>.</a:t>
            </a:r>
          </a:p>
          <a:p>
            <a:pPr marL="0" indent="0">
              <a:buNone/>
            </a:pPr>
            <a:endParaRPr lang="en-US" sz="1600" dirty="0"/>
          </a:p>
          <a:p>
            <a:pPr marL="0" indent="0">
              <a:buNone/>
            </a:pPr>
            <a:r>
              <a:rPr lang="en-US" sz="1600" dirty="0"/>
              <a:t>The act was introduced during the 108th Congress as H.R. 218 and enacted as Public Law </a:t>
            </a:r>
            <a:r>
              <a:rPr lang="en-US" sz="1600" dirty="0" smtClean="0"/>
              <a:t>108-277.</a:t>
            </a:r>
            <a:r>
              <a:rPr lang="en-US" sz="1600" baseline="30000" dirty="0"/>
              <a:t> </a:t>
            </a:r>
            <a:r>
              <a:rPr lang="en-US" sz="1600" dirty="0" smtClean="0"/>
              <a:t> The </a:t>
            </a:r>
            <a:r>
              <a:rPr lang="en-US" sz="1600" dirty="0"/>
              <a:t>law was later amended by the Law Enforcement Officers Safety Act Improvements Act of 2010 (S. 1132, Public Law 111-272</a:t>
            </a:r>
            <a:r>
              <a:rPr lang="en-US" sz="1600" dirty="0" smtClean="0"/>
              <a:t>),</a:t>
            </a:r>
            <a:r>
              <a:rPr lang="en-US" sz="1600" dirty="0"/>
              <a:t> and Section 1099C of the National Defense Authorization Act for Fiscal Year 2013 (</a:t>
            </a:r>
            <a:r>
              <a:rPr lang="en-US" sz="1600" dirty="0" smtClean="0"/>
              <a:t>H.R. </a:t>
            </a:r>
            <a:r>
              <a:rPr lang="en-US" sz="1600" dirty="0"/>
              <a:t>4310, Public Law 112-239</a:t>
            </a:r>
            <a:r>
              <a:rPr lang="en-US" sz="1600" dirty="0" smtClean="0"/>
              <a:t>).</a:t>
            </a:r>
            <a:r>
              <a:rPr lang="en-US" sz="1600" dirty="0"/>
              <a:t> It is codified within the provisions of the Gun Control Act of 1968 as 18 USC § </a:t>
            </a:r>
            <a:r>
              <a:rPr lang="en-US" sz="1600" dirty="0" err="1" smtClean="0"/>
              <a:t>926B</a:t>
            </a:r>
            <a:r>
              <a:rPr lang="en-US" sz="1600" dirty="0"/>
              <a:t> and USC § 926C</a:t>
            </a:r>
            <a:r>
              <a:rPr lang="en-US" sz="1600" dirty="0" smtClean="0"/>
              <a:t>.</a:t>
            </a:r>
            <a:endParaRPr lang="en-US" sz="1600" baseline="30000" dirty="0"/>
          </a:p>
          <a:p>
            <a:pPr marL="0" indent="0">
              <a:buNone/>
            </a:pPr>
            <a:endParaRPr lang="en-US" sz="1600" baseline="30000" dirty="0"/>
          </a:p>
          <a:p>
            <a:pPr marL="0" indent="0">
              <a:buNone/>
            </a:pPr>
            <a:r>
              <a:rPr lang="en-US" sz="1600" dirty="0"/>
              <a:t>DoDI 5525.12 - Implementation of the Law Enforcement Officers Safety Act of 2004, as amended (LEOSA</a:t>
            </a:r>
            <a:r>
              <a:rPr lang="en-US" sz="1600" dirty="0" smtClean="0"/>
              <a:t>).  Implements </a:t>
            </a:r>
            <a:r>
              <a:rPr lang="en-US" sz="1600" dirty="0"/>
              <a:t>sections </a:t>
            </a:r>
            <a:r>
              <a:rPr lang="en-US" sz="1600" dirty="0" err="1"/>
              <a:t>926B</a:t>
            </a:r>
            <a:r>
              <a:rPr lang="en-US" sz="1600" dirty="0"/>
              <a:t> and 926C of Title 18, United States Code (U.S.C.) (Reference (d)), as amended by section 1089 of Public Law 112-239 (Reference (e)), for military and civilian law enforcement personnel within the DoD. </a:t>
            </a:r>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2</a:t>
            </a:fld>
            <a:endParaRPr lang="en-US" dirty="0"/>
          </a:p>
        </p:txBody>
      </p:sp>
    </p:spTree>
    <p:extLst>
      <p:ext uri="{BB962C8B-B14F-4D97-AF65-F5344CB8AC3E}">
        <p14:creationId xmlns:p14="http://schemas.microsoft.com/office/powerpoint/2010/main" val="134705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indent="0">
              <a:buNone/>
            </a:pPr>
            <a:r>
              <a:rPr lang="en-US" sz="1600" dirty="0"/>
              <a:t>It is DoD policy that</a:t>
            </a:r>
            <a:r>
              <a:rPr lang="en-US" sz="1600" dirty="0" smtClean="0"/>
              <a:t>:</a:t>
            </a:r>
          </a:p>
          <a:p>
            <a:pPr marL="0" indent="0">
              <a:buNone/>
            </a:pPr>
            <a:endParaRPr lang="en-US" sz="1600" dirty="0"/>
          </a:p>
          <a:p>
            <a:pPr marL="342900" indent="-342900">
              <a:buAutoNum type="alphaLcPeriod"/>
            </a:pPr>
            <a:r>
              <a:rPr lang="en-US" sz="1600" dirty="0" smtClean="0"/>
              <a:t>In </a:t>
            </a:r>
            <a:r>
              <a:rPr lang="en-US" sz="1600" dirty="0"/>
              <a:t>accordance with section </a:t>
            </a:r>
            <a:r>
              <a:rPr lang="en-US" sz="1600" dirty="0">
                <a:solidFill>
                  <a:srgbClr val="FF0000"/>
                </a:solidFill>
              </a:rPr>
              <a:t>926B</a:t>
            </a:r>
            <a:r>
              <a:rPr lang="en-US" sz="1600" dirty="0"/>
              <a:t> of Reference (d), notwithstanding any other </a:t>
            </a:r>
            <a:endParaRPr lang="en-US" sz="1600" dirty="0" smtClean="0"/>
          </a:p>
          <a:p>
            <a:pPr marL="0" indent="0">
              <a:buNone/>
            </a:pPr>
            <a:r>
              <a:rPr lang="en-US" sz="1600" dirty="0" smtClean="0"/>
              <a:t>provision of the </a:t>
            </a:r>
            <a:r>
              <a:rPr lang="en-US" sz="1600" dirty="0"/>
              <a:t>law of any State or any political subdivision thereof, a </a:t>
            </a:r>
            <a:r>
              <a:rPr lang="en-US" sz="1600" dirty="0">
                <a:solidFill>
                  <a:srgbClr val="FF0000"/>
                </a:solidFill>
              </a:rPr>
              <a:t>qualified law enforcement officer </a:t>
            </a:r>
            <a:r>
              <a:rPr lang="en-US" sz="1600" dirty="0" smtClean="0"/>
              <a:t>may carry </a:t>
            </a:r>
            <a:r>
              <a:rPr lang="en-US" sz="1600" dirty="0"/>
              <a:t>a concealed firearm that has been shipped or transported in interstate or foreign commerce</a:t>
            </a:r>
            <a:r>
              <a:rPr lang="en-US" sz="1600" dirty="0" smtClean="0"/>
              <a:t>, if </a:t>
            </a:r>
            <a:r>
              <a:rPr lang="en-US" sz="1600" dirty="0"/>
              <a:t>the law enforcement officer</a:t>
            </a:r>
            <a:r>
              <a:rPr lang="en-US" sz="1600" dirty="0" smtClean="0"/>
              <a:t>:</a:t>
            </a:r>
          </a:p>
          <a:p>
            <a:pPr marL="0" indent="0">
              <a:buNone/>
            </a:pPr>
            <a:endParaRPr lang="en-US" sz="1600" dirty="0"/>
          </a:p>
          <a:p>
            <a:pPr marL="628650" lvl="1" indent="-282575">
              <a:buNone/>
            </a:pPr>
            <a:r>
              <a:rPr lang="en-US" sz="1600" dirty="0"/>
              <a:t>(1) </a:t>
            </a:r>
            <a:r>
              <a:rPr lang="en-US" sz="1600" dirty="0" smtClean="0"/>
              <a:t>Meet </a:t>
            </a:r>
            <a:r>
              <a:rPr lang="en-US" sz="1600" dirty="0"/>
              <a:t>the definitional requirements of a “qualified law enforcement officer” </a:t>
            </a:r>
            <a:r>
              <a:rPr lang="en-US" sz="1600" dirty="0" smtClean="0"/>
              <a:t>as outlined </a:t>
            </a:r>
            <a:r>
              <a:rPr lang="en-US" sz="1600" dirty="0"/>
              <a:t>in Enclosure 3 of this instruction.</a:t>
            </a:r>
          </a:p>
          <a:p>
            <a:pPr marL="628650" lvl="1" indent="-282575">
              <a:buNone/>
            </a:pPr>
            <a:r>
              <a:rPr lang="en-US" sz="1600" dirty="0"/>
              <a:t>(2) Is carrying photographic identification issued by the DoD Component for which the individual is employed that identifies the employee as a law </a:t>
            </a:r>
            <a:r>
              <a:rPr lang="en-US" sz="1600" dirty="0" smtClean="0"/>
              <a:t>enforcement </a:t>
            </a:r>
            <a:r>
              <a:rPr lang="en-US" sz="1600" dirty="0"/>
              <a:t>officer of the DoD Component. </a:t>
            </a:r>
            <a:endParaRPr lang="en-US" sz="1600" dirty="0" smtClean="0"/>
          </a:p>
          <a:p>
            <a:pPr marL="0" indent="0">
              <a:buNone/>
            </a:pPr>
            <a:endParaRPr lang="en-US" dirty="0" smtClean="0"/>
          </a:p>
          <a:p>
            <a:pPr marL="0" indent="0">
              <a:buNone/>
            </a:pPr>
            <a:r>
              <a:rPr lang="en-US" dirty="0" smtClean="0"/>
              <a:t>926B Applicants Refer To The Following Individuals:</a:t>
            </a:r>
          </a:p>
          <a:p>
            <a:pPr lvl="1"/>
            <a:r>
              <a:rPr lang="en-US" sz="1600" dirty="0" smtClean="0"/>
              <a:t>Active </a:t>
            </a:r>
            <a:r>
              <a:rPr lang="en-US" sz="1600" dirty="0"/>
              <a:t>duty and Reserve Master-At-Arms (MA), 649X LDOs, and </a:t>
            </a:r>
            <a:endParaRPr lang="en-US" sz="1600" dirty="0" smtClean="0"/>
          </a:p>
          <a:p>
            <a:pPr lvl="1"/>
            <a:r>
              <a:rPr lang="en-US" sz="1600" dirty="0" smtClean="0"/>
              <a:t>749X </a:t>
            </a:r>
            <a:r>
              <a:rPr lang="en-US" sz="1600" dirty="0"/>
              <a:t>Warrant Officers</a:t>
            </a:r>
          </a:p>
          <a:p>
            <a:pPr lvl="1"/>
            <a:r>
              <a:rPr lang="en-US" sz="1600" dirty="0"/>
              <a:t>Active GS employee with a 0083, 1810 or 1811 job </a:t>
            </a:r>
            <a:r>
              <a:rPr lang="en-US" sz="1600" dirty="0" smtClean="0"/>
              <a:t>series</a:t>
            </a:r>
          </a:p>
          <a:p>
            <a:pPr lvl="1"/>
            <a:endParaRPr lang="en-US" sz="1600" dirty="0"/>
          </a:p>
          <a:p>
            <a:pPr marL="347662" lvl="1" indent="0">
              <a:buNone/>
            </a:pPr>
            <a:endParaRPr lang="en-US" sz="1600"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3</a:t>
            </a:fld>
            <a:endParaRPr lang="en-US" dirty="0"/>
          </a:p>
        </p:txBody>
      </p:sp>
      <p:sp>
        <p:nvSpPr>
          <p:cNvPr id="6" name="Title 1"/>
          <p:cNvSpPr>
            <a:spLocks noGrp="1"/>
          </p:cNvSpPr>
          <p:nvPr>
            <p:ph type="title"/>
          </p:nvPr>
        </p:nvSpPr>
        <p:spPr>
          <a:xfrm>
            <a:off x="1143000" y="242719"/>
            <a:ext cx="7772400" cy="430887"/>
          </a:xfrm>
        </p:spPr>
        <p:txBody>
          <a:bodyPr/>
          <a:lstStyle/>
          <a:p>
            <a:r>
              <a:rPr lang="en-US" dirty="0" smtClean="0"/>
              <a:t>Active LEO (</a:t>
            </a:r>
            <a:r>
              <a:rPr lang="en-US" dirty="0" err="1" smtClean="0"/>
              <a:t>926B</a:t>
            </a:r>
            <a:r>
              <a:rPr lang="en-US" dirty="0" smtClean="0"/>
              <a:t>) Defined</a:t>
            </a:r>
            <a:endParaRPr lang="en-US" b="0" dirty="0"/>
          </a:p>
        </p:txBody>
      </p:sp>
    </p:spTree>
    <p:extLst>
      <p:ext uri="{BB962C8B-B14F-4D97-AF65-F5344CB8AC3E}">
        <p14:creationId xmlns:p14="http://schemas.microsoft.com/office/powerpoint/2010/main" val="2910585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indent="0">
              <a:buNone/>
            </a:pPr>
            <a:r>
              <a:rPr lang="en-US" sz="1600" dirty="0" smtClean="0"/>
              <a:t>926B Applicants Refer To The Following Individuals:</a:t>
            </a:r>
          </a:p>
          <a:p>
            <a:pPr marL="0" indent="0">
              <a:buNone/>
            </a:pPr>
            <a:endParaRPr lang="en-US" sz="1600" b="0" dirty="0" smtClean="0"/>
          </a:p>
          <a:p>
            <a:pPr lvl="1"/>
            <a:r>
              <a:rPr lang="en-US" sz="1600" b="0" i="0" dirty="0" smtClean="0"/>
              <a:t>Endorsement Memo for the Commanding Officer or First O-6/GS-15 in the Chain of command.</a:t>
            </a:r>
          </a:p>
          <a:p>
            <a:pPr lvl="1"/>
            <a:r>
              <a:rPr lang="en-US" sz="1600" b="0" i="0" dirty="0" smtClean="0"/>
              <a:t>Copy of MA//649X/749X) graduation certifications.</a:t>
            </a:r>
          </a:p>
          <a:p>
            <a:pPr lvl="1"/>
            <a:r>
              <a:rPr lang="en-US" sz="1600" b="0" i="0" dirty="0" smtClean="0"/>
              <a:t>Copy of Navy approved law enforcement training certification.</a:t>
            </a:r>
          </a:p>
          <a:p>
            <a:pPr lvl="1"/>
            <a:r>
              <a:rPr lang="en-US" sz="1600" b="0" i="0" dirty="0" smtClean="0"/>
              <a:t>926B </a:t>
            </a:r>
            <a:r>
              <a:rPr lang="en-US" sz="1600" b="0" i="0" dirty="0"/>
              <a:t>cards expire 5 years after </a:t>
            </a:r>
            <a:r>
              <a:rPr lang="en-US" sz="1600" b="0" i="0" dirty="0" smtClean="0"/>
              <a:t>issuance.</a:t>
            </a:r>
          </a:p>
          <a:p>
            <a:pPr marL="339725" lvl="1" indent="0">
              <a:buNone/>
            </a:pPr>
            <a:endParaRPr lang="en-US" sz="1600" b="0" dirty="0"/>
          </a:p>
          <a:p>
            <a:pPr marL="339725" lvl="1" indent="-339725">
              <a:buNone/>
            </a:pPr>
            <a:r>
              <a:rPr lang="en-US" sz="1600" i="0" dirty="0" smtClean="0"/>
              <a:t>Qualified Law Enforcement Officer is defined as:</a:t>
            </a:r>
          </a:p>
          <a:p>
            <a:pPr marL="339725" lvl="1" indent="-339725">
              <a:buFont typeface="Wingdings" panose="05000000000000000000" pitchFamily="2" charset="2"/>
              <a:buChar char="§"/>
            </a:pPr>
            <a:r>
              <a:rPr lang="en-US" sz="1600" b="0" i="0" dirty="0" smtClean="0"/>
              <a:t>Must be an employee of the United States Navy.</a:t>
            </a:r>
          </a:p>
          <a:p>
            <a:pPr marL="339725" lvl="1" indent="-339725">
              <a:buFont typeface="Wingdings" panose="05000000000000000000" pitchFamily="2" charset="2"/>
              <a:buChar char="§"/>
            </a:pPr>
            <a:r>
              <a:rPr lang="en-US" sz="1600" b="0" i="0" dirty="0" smtClean="0"/>
              <a:t>Not be prohibited by Federal law  from possessing or receiving a firearm.</a:t>
            </a:r>
          </a:p>
          <a:p>
            <a:pPr marL="339725" lvl="1" indent="-339725">
              <a:buFont typeface="Wingdings" panose="05000000000000000000" pitchFamily="2" charset="2"/>
              <a:buChar char="§"/>
            </a:pPr>
            <a:r>
              <a:rPr lang="en-US" sz="1600" b="0" i="0" dirty="0" smtClean="0"/>
              <a:t>Authorized by Federal law to engage in or supervise the prevention, detection, investigating, or prosecution of, or the incarceration of any person for, any violation of law and has statutory powers of arrest or authority to apprehend.</a:t>
            </a:r>
          </a:p>
          <a:p>
            <a:pPr marL="339725" lvl="1" indent="-339725">
              <a:buFont typeface="Wingdings" panose="05000000000000000000" pitchFamily="2" charset="2"/>
              <a:buChar char="§"/>
            </a:pPr>
            <a:r>
              <a:rPr lang="en-US" sz="1600" b="0" i="0" dirty="0" smtClean="0"/>
              <a:t>Authorized by the Navy to carry a firearm.</a:t>
            </a:r>
          </a:p>
          <a:p>
            <a:pPr marL="339725" lvl="1" indent="-339725">
              <a:buFont typeface="Wingdings" panose="05000000000000000000" pitchFamily="2" charset="2"/>
              <a:buChar char="§"/>
            </a:pPr>
            <a:r>
              <a:rPr lang="en-US" sz="1600" b="0" i="0" dirty="0" smtClean="0"/>
              <a:t>Meet the Navy's qualification standards in the use of a firearm of the same type.</a:t>
            </a:r>
          </a:p>
          <a:p>
            <a:pPr marL="339725" lvl="1" indent="-339725">
              <a:buFont typeface="Wingdings" panose="05000000000000000000" pitchFamily="2" charset="2"/>
              <a:buChar char="§"/>
            </a:pPr>
            <a:r>
              <a:rPr lang="en-US" sz="1600" b="0" i="0" dirty="0" smtClean="0"/>
              <a:t>Not be subject of any disciplinary action by the Navy that could result in suspension or loss of law enforcement authority. </a:t>
            </a:r>
          </a:p>
          <a:p>
            <a:pPr marL="339725" lvl="1" indent="-339725">
              <a:buFont typeface="Wingdings" panose="05000000000000000000" pitchFamily="2" charset="2"/>
              <a:buChar char="§"/>
            </a:pPr>
            <a:r>
              <a:rPr lang="en-US" sz="1600" b="0" i="0" dirty="0" smtClean="0"/>
              <a:t>Not be under the influenced of drugs, alcohol or another intoxicating or hallucinatory substances while armed. </a:t>
            </a:r>
          </a:p>
          <a:p>
            <a:pPr marL="339725" lvl="1" indent="-339725">
              <a:buFont typeface="Wingdings" panose="05000000000000000000" pitchFamily="2" charset="2"/>
              <a:buChar char="§"/>
            </a:pPr>
            <a:endParaRPr lang="en-US" sz="1600" i="0" dirty="0"/>
          </a:p>
          <a:p>
            <a:pPr marL="347662" lvl="1" indent="0">
              <a:buNone/>
            </a:pPr>
            <a:endParaRPr lang="en-US" sz="1600"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4</a:t>
            </a:fld>
            <a:endParaRPr lang="en-US" dirty="0"/>
          </a:p>
        </p:txBody>
      </p:sp>
      <p:sp>
        <p:nvSpPr>
          <p:cNvPr id="6" name="Title 1"/>
          <p:cNvSpPr>
            <a:spLocks noGrp="1"/>
          </p:cNvSpPr>
          <p:nvPr>
            <p:ph type="title"/>
          </p:nvPr>
        </p:nvSpPr>
        <p:spPr>
          <a:xfrm>
            <a:off x="1143000" y="242719"/>
            <a:ext cx="7772400" cy="430887"/>
          </a:xfrm>
        </p:spPr>
        <p:txBody>
          <a:bodyPr/>
          <a:lstStyle/>
          <a:p>
            <a:r>
              <a:rPr lang="en-US" dirty="0" smtClean="0"/>
              <a:t>Active LEO (926B) Defined (cont.)</a:t>
            </a:r>
            <a:endParaRPr lang="en-US" b="0" dirty="0"/>
          </a:p>
        </p:txBody>
      </p:sp>
    </p:spTree>
    <p:extLst>
      <p:ext uri="{BB962C8B-B14F-4D97-AF65-F5344CB8AC3E}">
        <p14:creationId xmlns:p14="http://schemas.microsoft.com/office/powerpoint/2010/main" val="4260161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42719"/>
            <a:ext cx="7772400" cy="430887"/>
          </a:xfrm>
        </p:spPr>
        <p:txBody>
          <a:bodyPr/>
          <a:lstStyle/>
          <a:p>
            <a:r>
              <a:rPr lang="en-US" dirty="0" smtClean="0"/>
              <a:t>Retired LEO (926C) Defined</a:t>
            </a:r>
            <a:endParaRPr lang="en-US" b="0" dirty="0"/>
          </a:p>
        </p:txBody>
      </p:sp>
      <p:sp>
        <p:nvSpPr>
          <p:cNvPr id="3" name="Content Placeholder 2"/>
          <p:cNvSpPr>
            <a:spLocks noGrp="1"/>
          </p:cNvSpPr>
          <p:nvPr>
            <p:ph sz="half" idx="1"/>
          </p:nvPr>
        </p:nvSpPr>
        <p:spPr>
          <a:xfrm>
            <a:off x="228600" y="1219200"/>
            <a:ext cx="8610600" cy="5019675"/>
          </a:xfrm>
        </p:spPr>
        <p:txBody>
          <a:bodyPr/>
          <a:lstStyle/>
          <a:p>
            <a:pPr marL="0" indent="0">
              <a:buNone/>
            </a:pPr>
            <a:r>
              <a:rPr lang="en-US" sz="1600" dirty="0" smtClean="0"/>
              <a:t>b</a:t>
            </a:r>
            <a:r>
              <a:rPr lang="en-US" sz="1600" dirty="0"/>
              <a:t>. In accordance with section </a:t>
            </a:r>
            <a:r>
              <a:rPr lang="en-US" sz="1600" dirty="0">
                <a:solidFill>
                  <a:srgbClr val="FF0000"/>
                </a:solidFill>
              </a:rPr>
              <a:t>926C</a:t>
            </a:r>
            <a:r>
              <a:rPr lang="en-US" sz="1600" dirty="0"/>
              <a:t> of Reference (d), notwithstanding any other provision of the law of any State or any political subdivision thereof, a </a:t>
            </a:r>
            <a:r>
              <a:rPr lang="en-US" sz="1600" dirty="0">
                <a:solidFill>
                  <a:srgbClr val="FF0000"/>
                </a:solidFill>
              </a:rPr>
              <a:t>qualified retired law enforcement officer </a:t>
            </a:r>
            <a:r>
              <a:rPr lang="en-US" sz="1600" dirty="0"/>
              <a:t>may carry a concealed firearm that has been shipped or transported in interstate or foreign commerce, if the retired law enforcement officer complies with paragraphs 3b(1) and (2), or 3b(1) and (3) of this section: </a:t>
            </a:r>
            <a:endParaRPr lang="en-US" sz="1600" dirty="0" smtClean="0"/>
          </a:p>
          <a:p>
            <a:pPr marL="0" indent="0">
              <a:buNone/>
            </a:pPr>
            <a:endParaRPr lang="en-US" sz="1600" dirty="0" smtClean="0"/>
          </a:p>
          <a:p>
            <a:pPr marL="347662" lvl="1" indent="0">
              <a:buNone/>
            </a:pPr>
            <a:r>
              <a:rPr lang="en-US" sz="1600" dirty="0" smtClean="0"/>
              <a:t>(1) Meets </a:t>
            </a:r>
            <a:r>
              <a:rPr lang="en-US" sz="1600" dirty="0"/>
              <a:t>the requirements of a “qualified retired law enforcement officer” as </a:t>
            </a:r>
            <a:endParaRPr lang="en-US" sz="1600" dirty="0" smtClean="0"/>
          </a:p>
          <a:p>
            <a:pPr marL="347662" lvl="1" indent="0">
              <a:buNone/>
            </a:pPr>
            <a:r>
              <a:rPr lang="en-US" sz="1600" dirty="0" smtClean="0"/>
              <a:t>outlined </a:t>
            </a:r>
            <a:r>
              <a:rPr lang="en-US" sz="1600" dirty="0"/>
              <a:t>in Enclosure 3 of this instruction. </a:t>
            </a:r>
            <a:endParaRPr lang="en-US" sz="1600" dirty="0" smtClean="0"/>
          </a:p>
          <a:p>
            <a:pPr marL="347662" lvl="1" indent="0">
              <a:buNone/>
            </a:pPr>
            <a:r>
              <a:rPr lang="en-US" sz="1600" dirty="0" smtClean="0"/>
              <a:t>(</a:t>
            </a:r>
            <a:r>
              <a:rPr lang="en-US" sz="1600" dirty="0"/>
              <a:t>2) Carries photographic identification issued by the DoD Component from which the individual separated from service as a law enforcement officer that identifies the person as having been employed as a law enforcement officer and indicates that the individual has, within the past 12 months, been found to have met the Component’s active duty standards for qualification in firearms to carry a firearm of the same type as the concealed firearm. </a:t>
            </a:r>
            <a:endParaRPr lang="en-US" sz="1600" dirty="0" smtClean="0"/>
          </a:p>
          <a:p>
            <a:pPr marL="0" indent="0">
              <a:buNone/>
            </a:pPr>
            <a:endParaRPr lang="en-US" dirty="0" smtClean="0"/>
          </a:p>
          <a:p>
            <a:pPr marL="0" indent="0">
              <a:buNone/>
            </a:pPr>
            <a:r>
              <a:rPr lang="en-US" dirty="0" smtClean="0"/>
              <a:t>926C Applicants Refer To The Following Individuals:</a:t>
            </a:r>
          </a:p>
          <a:p>
            <a:pPr lvl="1"/>
            <a:r>
              <a:rPr lang="en-US" sz="1600" dirty="0" smtClean="0"/>
              <a:t>Retired </a:t>
            </a:r>
            <a:r>
              <a:rPr lang="en-US" sz="1600" dirty="0"/>
              <a:t>and Separated MAs, </a:t>
            </a:r>
            <a:r>
              <a:rPr lang="en-US" sz="1600" dirty="0" err="1"/>
              <a:t>649X</a:t>
            </a:r>
            <a:r>
              <a:rPr lang="en-US" sz="1600" dirty="0"/>
              <a:t> </a:t>
            </a:r>
            <a:r>
              <a:rPr lang="en-US" sz="1600" dirty="0" err="1"/>
              <a:t>LDOs</a:t>
            </a:r>
            <a:r>
              <a:rPr lang="en-US" sz="1600" dirty="0"/>
              <a:t>, and </a:t>
            </a:r>
            <a:r>
              <a:rPr lang="en-US" sz="1600" dirty="0" err="1"/>
              <a:t>749X</a:t>
            </a:r>
            <a:r>
              <a:rPr lang="en-US" sz="1600" dirty="0"/>
              <a:t> Warrant Officers </a:t>
            </a:r>
          </a:p>
          <a:p>
            <a:pPr lvl="1"/>
            <a:r>
              <a:rPr lang="en-US" sz="1600" dirty="0"/>
              <a:t>Retired and Separated GS employee with a 0083, 1810, or 1811 job series</a:t>
            </a:r>
          </a:p>
          <a:p>
            <a:pPr lvl="1"/>
            <a:r>
              <a:rPr lang="en-US" sz="1600" dirty="0"/>
              <a:t>All retired and separated applicants must have performed law enforcement duties for a minimum of 10 years</a:t>
            </a:r>
          </a:p>
          <a:p>
            <a:pPr marL="347662" lvl="1" indent="0">
              <a:buNone/>
            </a:pPr>
            <a:endParaRPr lang="en-US" sz="1600"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5</a:t>
            </a:fld>
            <a:endParaRPr lang="en-US" dirty="0"/>
          </a:p>
        </p:txBody>
      </p:sp>
    </p:spTree>
    <p:extLst>
      <p:ext uri="{BB962C8B-B14F-4D97-AF65-F5344CB8AC3E}">
        <p14:creationId xmlns:p14="http://schemas.microsoft.com/office/powerpoint/2010/main" val="2229688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lvl="1" indent="0">
              <a:buNone/>
            </a:pPr>
            <a:r>
              <a:rPr lang="en-US" sz="1600" i="0" dirty="0"/>
              <a:t>Separated refers to two things</a:t>
            </a:r>
            <a:r>
              <a:rPr lang="en-US" sz="1600" i="0" dirty="0" smtClean="0"/>
              <a:t>:</a:t>
            </a:r>
          </a:p>
          <a:p>
            <a:pPr marL="0" lvl="1" indent="0">
              <a:buNone/>
            </a:pPr>
            <a:endParaRPr lang="en-US" sz="1600" i="0" dirty="0" smtClean="0"/>
          </a:p>
          <a:p>
            <a:pPr marL="285750" lvl="2" indent="-285750">
              <a:buFont typeface="Wingdings" panose="05000000000000000000" pitchFamily="2" charset="2"/>
              <a:buChar char="§"/>
              <a:tabLst>
                <a:tab pos="514350" algn="l"/>
              </a:tabLst>
            </a:pPr>
            <a:r>
              <a:rPr lang="en-US" sz="1600" b="0" i="0" dirty="0" smtClean="0"/>
              <a:t>Still </a:t>
            </a:r>
            <a:r>
              <a:rPr lang="en-US" sz="1600" b="0" i="0" dirty="0"/>
              <a:t>actively serving in the Navy but no longer in a Law Enforcement Career Field (i.e. </a:t>
            </a:r>
            <a:r>
              <a:rPr lang="en-US" sz="1600" b="0" i="0" dirty="0" smtClean="0"/>
              <a:t> Cross-Trained</a:t>
            </a:r>
            <a:r>
              <a:rPr lang="en-US" sz="1600" b="0" i="0" dirty="0"/>
              <a:t>), but after serving 10 years as a LEO </a:t>
            </a:r>
          </a:p>
          <a:p>
            <a:pPr marL="285750" lvl="2" indent="-285750">
              <a:buFont typeface="Wingdings" panose="05000000000000000000" pitchFamily="2" charset="2"/>
              <a:buChar char="§"/>
            </a:pPr>
            <a:r>
              <a:rPr lang="en-US" sz="1600" b="0" i="0" dirty="0" smtClean="0"/>
              <a:t> Separated </a:t>
            </a:r>
            <a:r>
              <a:rPr lang="en-US" sz="1600" b="0" i="0" dirty="0"/>
              <a:t>from the Navy but after serving 10 years as a </a:t>
            </a:r>
            <a:r>
              <a:rPr lang="en-US" sz="1600" b="0" i="0" dirty="0" smtClean="0"/>
              <a:t>LEO</a:t>
            </a:r>
          </a:p>
          <a:p>
            <a:pPr marL="285750" lvl="2" indent="-285750">
              <a:buFont typeface="Wingdings" panose="05000000000000000000" pitchFamily="2" charset="2"/>
              <a:buChar char="§"/>
            </a:pPr>
            <a:r>
              <a:rPr lang="en-US" sz="1600" b="0" i="0" dirty="0"/>
              <a:t>926C cards do not expire and are valid indefinitely</a:t>
            </a:r>
          </a:p>
          <a:p>
            <a:pPr marL="0" lvl="2" indent="0"/>
            <a:endParaRPr lang="en-US" sz="1600" dirty="0"/>
          </a:p>
          <a:p>
            <a:pPr marL="0" lvl="1" indent="0">
              <a:buNone/>
            </a:pPr>
            <a:r>
              <a:rPr lang="en-US" sz="1600" dirty="0" smtClean="0"/>
              <a:t>Applicants </a:t>
            </a:r>
            <a:r>
              <a:rPr lang="en-US" sz="1600" dirty="0"/>
              <a:t>medically separated/retired are exempt from 10 year </a:t>
            </a:r>
            <a:r>
              <a:rPr lang="en-US" sz="1600" dirty="0" smtClean="0"/>
              <a:t>requirement</a:t>
            </a:r>
          </a:p>
          <a:p>
            <a:pPr marL="339725" lvl="1" indent="0">
              <a:buNone/>
            </a:pPr>
            <a:endParaRPr lang="en-US" sz="1600" dirty="0"/>
          </a:p>
          <a:p>
            <a:pPr marL="339725" lvl="1" indent="-339725">
              <a:buNone/>
            </a:pPr>
            <a:r>
              <a:rPr lang="en-US" sz="1600" i="0" dirty="0" smtClean="0"/>
              <a:t>Qualified Retired Law </a:t>
            </a:r>
            <a:r>
              <a:rPr lang="en-US" sz="1600" i="0" dirty="0"/>
              <a:t>Enforcement Officer is defined as:</a:t>
            </a:r>
          </a:p>
          <a:p>
            <a:pPr marL="339725" lvl="1" indent="-339725">
              <a:buFont typeface="Wingdings" panose="05000000000000000000" pitchFamily="2" charset="2"/>
              <a:buChar char="§"/>
            </a:pPr>
            <a:r>
              <a:rPr lang="en-US" sz="1600" b="0" i="0" dirty="0" smtClean="0"/>
              <a:t>Demonstrate that, prior to separation, served in the military rating or designator, or civilian occupation series, aggregated of 10 years or more, as described.</a:t>
            </a:r>
          </a:p>
          <a:p>
            <a:pPr marL="339725" lvl="1" indent="-339725">
              <a:buFont typeface="Wingdings" panose="05000000000000000000" pitchFamily="2" charset="2"/>
              <a:buChar char="§"/>
            </a:pPr>
            <a:r>
              <a:rPr lang="en-US" sz="1600" b="0" i="0" dirty="0" smtClean="0"/>
              <a:t>Time spent in a military rating other than Master-at-Arms, but performing duties in a law enforcement position using the Navy Enlisted classification 9545, will count towards the 10-year requirement.</a:t>
            </a:r>
            <a:endParaRPr lang="en-US" sz="1600" b="0" i="0" dirty="0"/>
          </a:p>
          <a:p>
            <a:pPr marL="339725" lvl="1" indent="-339725">
              <a:buFont typeface="Wingdings" panose="05000000000000000000" pitchFamily="2" charset="2"/>
              <a:buChar char="§"/>
            </a:pPr>
            <a:r>
              <a:rPr lang="en-US" sz="1600" b="0" i="0" dirty="0"/>
              <a:t>Not be prohibited by Federal law  from possessing or receiving a firearm.</a:t>
            </a:r>
          </a:p>
          <a:p>
            <a:pPr marL="339725" lvl="1" indent="-339725">
              <a:buFont typeface="Wingdings" panose="05000000000000000000" pitchFamily="2" charset="2"/>
              <a:buChar char="§"/>
            </a:pPr>
            <a:r>
              <a:rPr lang="en-US" sz="1600" b="0" i="0" dirty="0" smtClean="0"/>
              <a:t>Not have been officially found by a qualified medical professional employed by the DoD to be unqualified for reasons related to mental health, and as a result of this finding will not be issued the LEOSA credentials.</a:t>
            </a:r>
            <a:endParaRPr lang="en-US" sz="1600" b="0" i="0" dirty="0"/>
          </a:p>
          <a:p>
            <a:pPr marL="339725" lvl="1" indent="-339725">
              <a:buFont typeface="Wingdings" panose="05000000000000000000" pitchFamily="2" charset="2"/>
              <a:buChar char="§"/>
            </a:pPr>
            <a:r>
              <a:rPr lang="en-US" sz="1600" b="0" i="0" dirty="0" smtClean="0"/>
              <a:t>Not </a:t>
            </a:r>
            <a:r>
              <a:rPr lang="en-US" sz="1600" b="0" i="0" dirty="0"/>
              <a:t>be under the influenced of drugs, alcohol or another intoxicating or hallucinatory substances while armed. </a:t>
            </a:r>
          </a:p>
          <a:p>
            <a:endParaRPr lang="en-US"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6</a:t>
            </a:fld>
            <a:endParaRPr lang="en-US" dirty="0"/>
          </a:p>
        </p:txBody>
      </p:sp>
      <p:sp>
        <p:nvSpPr>
          <p:cNvPr id="5" name="Title 1"/>
          <p:cNvSpPr>
            <a:spLocks noGrp="1"/>
          </p:cNvSpPr>
          <p:nvPr>
            <p:ph type="title"/>
          </p:nvPr>
        </p:nvSpPr>
        <p:spPr>
          <a:xfrm>
            <a:off x="1143000" y="242719"/>
            <a:ext cx="7772400" cy="430887"/>
          </a:xfrm>
        </p:spPr>
        <p:txBody>
          <a:bodyPr/>
          <a:lstStyle/>
          <a:p>
            <a:r>
              <a:rPr lang="en-US" dirty="0" smtClean="0"/>
              <a:t>Retired LEO (926C), (cont’d)</a:t>
            </a:r>
            <a:endParaRPr lang="en-US" b="0" dirty="0"/>
          </a:p>
        </p:txBody>
      </p:sp>
    </p:spTree>
    <p:extLst>
      <p:ext uri="{BB962C8B-B14F-4D97-AF65-F5344CB8AC3E}">
        <p14:creationId xmlns:p14="http://schemas.microsoft.com/office/powerpoint/2010/main" val="4042380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42719"/>
            <a:ext cx="7772400" cy="430887"/>
          </a:xfrm>
        </p:spPr>
        <p:txBody>
          <a:bodyPr/>
          <a:lstStyle/>
          <a:p>
            <a:r>
              <a:rPr lang="en-US" dirty="0" smtClean="0"/>
              <a:t>DoDI 5525.12 </a:t>
            </a:r>
            <a:r>
              <a:rPr lang="en-US" dirty="0"/>
              <a:t>does not: </a:t>
            </a:r>
          </a:p>
        </p:txBody>
      </p:sp>
      <p:sp>
        <p:nvSpPr>
          <p:cNvPr id="3" name="Content Placeholder 2"/>
          <p:cNvSpPr>
            <a:spLocks noGrp="1"/>
          </p:cNvSpPr>
          <p:nvPr>
            <p:ph sz="half" idx="1"/>
          </p:nvPr>
        </p:nvSpPr>
        <p:spPr>
          <a:xfrm>
            <a:off x="190500" y="990600"/>
            <a:ext cx="8763000" cy="5019675"/>
          </a:xfrm>
        </p:spPr>
        <p:txBody>
          <a:bodyPr/>
          <a:lstStyle/>
          <a:p>
            <a:pPr marL="342900" indent="-342900">
              <a:buAutoNum type="arabicParenBoth"/>
            </a:pPr>
            <a:r>
              <a:rPr lang="en-US" sz="1600" dirty="0" smtClean="0"/>
              <a:t>Create </a:t>
            </a:r>
            <a:r>
              <a:rPr lang="en-US" sz="1600" dirty="0"/>
              <a:t>any rights, privileges, or benefits, substantive or procedural, enforceable by </a:t>
            </a:r>
            <a:endParaRPr lang="en-US" sz="1600" dirty="0" smtClean="0"/>
          </a:p>
          <a:p>
            <a:pPr marL="0" indent="0">
              <a:buNone/>
            </a:pPr>
            <a:r>
              <a:rPr lang="en-US" sz="1600" dirty="0" smtClean="0"/>
              <a:t>any </a:t>
            </a:r>
            <a:r>
              <a:rPr lang="en-US" sz="1600" dirty="0"/>
              <a:t>party against the United States; its Departments, agencies, or other entities; its officers, or any other persons. </a:t>
            </a:r>
            <a:endParaRPr lang="en-US" sz="1600" dirty="0" smtClean="0"/>
          </a:p>
          <a:p>
            <a:pPr marL="0" indent="0">
              <a:buNone/>
            </a:pPr>
            <a:endParaRPr lang="en-US" sz="1600" dirty="0" smtClean="0"/>
          </a:p>
          <a:p>
            <a:pPr marL="0" indent="0">
              <a:buNone/>
            </a:pPr>
            <a:r>
              <a:rPr lang="en-US" sz="1600" dirty="0" smtClean="0"/>
              <a:t>(</a:t>
            </a:r>
            <a:r>
              <a:rPr lang="en-US" sz="1600" dirty="0"/>
              <a:t>2) Limit the authority of a military commander, as outlined in section 930 of Reference (d), section 797 of Title 50, U.S.C., and DoD Instruction 5200.08 (References (f) and (g)), to deny entry to individuals or items based on current security or force protection conditions. </a:t>
            </a:r>
            <a:endParaRPr lang="en-US" sz="1600" dirty="0" smtClean="0"/>
          </a:p>
          <a:p>
            <a:pPr marL="0" indent="0">
              <a:buNone/>
            </a:pPr>
            <a:endParaRPr lang="en-US" sz="1600" dirty="0" smtClean="0"/>
          </a:p>
          <a:p>
            <a:pPr marL="0" indent="0">
              <a:buNone/>
            </a:pPr>
            <a:r>
              <a:rPr lang="en-US" sz="1600" dirty="0"/>
              <a:t>(3) Limit the laws of any State that: </a:t>
            </a:r>
            <a:endParaRPr lang="en-US" sz="1600" dirty="0" smtClean="0"/>
          </a:p>
          <a:p>
            <a:pPr marL="347662" lvl="1" indent="0">
              <a:buNone/>
            </a:pPr>
            <a:r>
              <a:rPr lang="en-US" sz="1600" dirty="0" smtClean="0"/>
              <a:t>(a)Permit </a:t>
            </a:r>
            <a:r>
              <a:rPr lang="en-US" sz="1600" dirty="0"/>
              <a:t>private persons or entities to prohibit or restrict the possession of </a:t>
            </a:r>
            <a:r>
              <a:rPr lang="en-US" sz="1600" dirty="0" smtClean="0"/>
              <a:t>concealed</a:t>
            </a:r>
          </a:p>
          <a:p>
            <a:pPr marL="347662" lvl="1" indent="0">
              <a:buNone/>
            </a:pPr>
            <a:r>
              <a:rPr lang="en-US" sz="1600" dirty="0" smtClean="0"/>
              <a:t>firearms on their property; or </a:t>
            </a:r>
          </a:p>
          <a:p>
            <a:pPr marL="347662" lvl="1" indent="0">
              <a:buNone/>
            </a:pPr>
            <a:r>
              <a:rPr lang="en-US" sz="1600" dirty="0" smtClean="0"/>
              <a:t>(</a:t>
            </a:r>
            <a:r>
              <a:rPr lang="en-US" sz="1600" dirty="0"/>
              <a:t>b) Prohibit or restrict the possession of firearms on any State or local government property, installation, building, base, or park. </a:t>
            </a:r>
            <a:endParaRPr lang="en-US" sz="1600" dirty="0" smtClean="0"/>
          </a:p>
          <a:p>
            <a:pPr marL="0" indent="0">
              <a:buNone/>
            </a:pPr>
            <a:endParaRPr lang="en-US" sz="1600" dirty="0"/>
          </a:p>
          <a:p>
            <a:pPr marL="0" indent="0">
              <a:buNone/>
            </a:pPr>
            <a:r>
              <a:rPr lang="en-US" sz="1600" dirty="0" smtClean="0"/>
              <a:t>(</a:t>
            </a:r>
            <a:r>
              <a:rPr lang="en-US" sz="1600" dirty="0"/>
              <a:t>4) Confer upon any separated law enforcement officer any rights or privileges accorded to an active duty law enforcement officer. </a:t>
            </a:r>
            <a:endParaRPr lang="en-US" sz="1600" dirty="0" smtClean="0"/>
          </a:p>
          <a:p>
            <a:pPr marL="0" indent="0">
              <a:buNone/>
            </a:pPr>
            <a:endParaRPr lang="en-US" sz="1600" dirty="0"/>
          </a:p>
          <a:p>
            <a:pPr marL="0" indent="0">
              <a:buNone/>
            </a:pPr>
            <a:r>
              <a:rPr lang="en-US" sz="1600" dirty="0" smtClean="0"/>
              <a:t>(</a:t>
            </a:r>
            <a:r>
              <a:rPr lang="en-US" sz="1600" dirty="0"/>
              <a:t>5) Affect the requirement of any DoD law enforcement agency for its law enforcement officers to carry a firearm at all times and does not change any DoD Component’s regulations or procedures with respect to on-duty law enforcement officers. </a:t>
            </a:r>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7</a:t>
            </a:fld>
            <a:endParaRPr lang="en-US" dirty="0"/>
          </a:p>
        </p:txBody>
      </p:sp>
    </p:spTree>
    <p:extLst>
      <p:ext uri="{BB962C8B-B14F-4D97-AF65-F5344CB8AC3E}">
        <p14:creationId xmlns:p14="http://schemas.microsoft.com/office/powerpoint/2010/main" val="1077476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42719"/>
            <a:ext cx="7772400" cy="430887"/>
          </a:xfrm>
        </p:spPr>
        <p:txBody>
          <a:bodyPr/>
          <a:lstStyle/>
          <a:p>
            <a:r>
              <a:rPr lang="en-US" dirty="0" smtClean="0"/>
              <a:t>LEOSA </a:t>
            </a:r>
            <a:r>
              <a:rPr lang="en-US" dirty="0"/>
              <a:t>Applicants</a:t>
            </a:r>
          </a:p>
        </p:txBody>
      </p:sp>
      <p:sp>
        <p:nvSpPr>
          <p:cNvPr id="3" name="Content Placeholder 2"/>
          <p:cNvSpPr>
            <a:spLocks noGrp="1"/>
          </p:cNvSpPr>
          <p:nvPr>
            <p:ph sz="half" idx="1"/>
          </p:nvPr>
        </p:nvSpPr>
        <p:spPr>
          <a:xfrm>
            <a:off x="152400" y="1219200"/>
            <a:ext cx="8991600" cy="5019675"/>
          </a:xfrm>
        </p:spPr>
        <p:txBody>
          <a:bodyPr/>
          <a:lstStyle/>
          <a:p>
            <a:pPr marL="0" indent="0">
              <a:buNone/>
            </a:pPr>
            <a:r>
              <a:rPr lang="en-US" dirty="0" smtClean="0"/>
              <a:t>Prior </a:t>
            </a:r>
            <a:r>
              <a:rPr lang="en-US" dirty="0"/>
              <a:t>to submitting the LEOSA application, please visit the Navy CNIC website to review the application checklist, obtain the Endorsement template and </a:t>
            </a:r>
            <a:r>
              <a:rPr lang="en-US" dirty="0" err="1"/>
              <a:t>JNAVMAR</a:t>
            </a:r>
            <a:r>
              <a:rPr lang="en-US" dirty="0"/>
              <a:t> 5580/1. </a:t>
            </a:r>
            <a:br>
              <a:rPr lang="en-US" dirty="0"/>
            </a:br>
            <a:r>
              <a:rPr lang="en-US" dirty="0"/>
              <a:t/>
            </a:r>
            <a:br>
              <a:rPr lang="en-US" dirty="0"/>
            </a:br>
            <a:r>
              <a:rPr lang="en-US" dirty="0"/>
              <a:t>To begin the application process you must create an account. This can be done using the ‘Sign Up’ menu located at the top of the page. Once you have created your account, you’ll be prompted to complete and submit the LEOSA application, upload applicable materials and make payment.</a:t>
            </a:r>
            <a:br>
              <a:rPr lang="en-US" dirty="0"/>
            </a:br>
            <a:r>
              <a:rPr lang="en-US" dirty="0"/>
              <a:t/>
            </a:r>
            <a:br>
              <a:rPr lang="en-US" dirty="0"/>
            </a:br>
            <a:r>
              <a:rPr lang="en-US" dirty="0"/>
              <a:t>The Frequently Asked Questions (FAQ) page may answer any questions related to the application process. Incomplete or incorrect applications will result in applicants being contacted and asked to provide additional information.</a:t>
            </a:r>
            <a:br>
              <a:rPr lang="en-US" dirty="0"/>
            </a:br>
            <a:r>
              <a:rPr lang="en-US" dirty="0"/>
              <a:t/>
            </a:r>
            <a:br>
              <a:rPr lang="en-US" dirty="0"/>
            </a:br>
            <a:endParaRPr lang="en-US" dirty="0"/>
          </a:p>
          <a:p>
            <a:pPr lvl="1"/>
            <a:endParaRPr lang="en-US" sz="1600" dirty="0"/>
          </a:p>
          <a:p>
            <a:endParaRPr lang="en-US" sz="1600" dirty="0"/>
          </a:p>
          <a:p>
            <a:endParaRPr lang="en-US" dirty="0"/>
          </a:p>
          <a:p>
            <a:pPr lvl="2"/>
            <a:endParaRPr lang="en-US"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8</a:t>
            </a:fld>
            <a:endParaRPr lang="en-US" dirty="0"/>
          </a:p>
        </p:txBody>
      </p:sp>
      <p:pic>
        <p:nvPicPr>
          <p:cNvPr id="5" name="Picture 4"/>
          <p:cNvPicPr>
            <a:picLocks noChangeAspect="1"/>
          </p:cNvPicPr>
          <p:nvPr/>
        </p:nvPicPr>
        <p:blipFill>
          <a:blip r:embed="rId2"/>
          <a:stretch>
            <a:fillRect/>
          </a:stretch>
        </p:blipFill>
        <p:spPr>
          <a:xfrm>
            <a:off x="5791200" y="4525704"/>
            <a:ext cx="2905530" cy="1857634"/>
          </a:xfrm>
          <a:prstGeom prst="rect">
            <a:avLst/>
          </a:prstGeom>
        </p:spPr>
      </p:pic>
    </p:spTree>
    <p:extLst>
      <p:ext uri="{BB962C8B-B14F-4D97-AF65-F5344CB8AC3E}">
        <p14:creationId xmlns:p14="http://schemas.microsoft.com/office/powerpoint/2010/main" val="2854337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276"/>
            <a:ext cx="7772400" cy="861774"/>
          </a:xfrm>
        </p:spPr>
        <p:txBody>
          <a:bodyPr/>
          <a:lstStyle/>
          <a:p>
            <a:r>
              <a:rPr lang="en-US" dirty="0" smtClean="0"/>
              <a:t>Department of the Navy Law Enforcement Officer Safety Act Program Manager</a:t>
            </a:r>
            <a:endParaRPr lang="en-US" dirty="0"/>
          </a:p>
        </p:txBody>
      </p:sp>
      <p:sp>
        <p:nvSpPr>
          <p:cNvPr id="3" name="Content Placeholder 2"/>
          <p:cNvSpPr>
            <a:spLocks noGrp="1"/>
          </p:cNvSpPr>
          <p:nvPr>
            <p:ph sz="half" idx="1"/>
          </p:nvPr>
        </p:nvSpPr>
        <p:spPr>
          <a:xfrm>
            <a:off x="152400" y="1219200"/>
            <a:ext cx="8991600" cy="5019675"/>
          </a:xfrm>
        </p:spPr>
        <p:txBody>
          <a:bodyPr/>
          <a:lstStyle/>
          <a:p>
            <a:pPr marL="0" indent="0">
              <a:buNone/>
            </a:pPr>
            <a:r>
              <a:rPr lang="en-US" dirty="0"/>
              <a:t/>
            </a:r>
            <a:br>
              <a:rPr lang="en-US" dirty="0"/>
            </a:br>
            <a:endParaRPr lang="en-US" dirty="0"/>
          </a:p>
          <a:p>
            <a:pPr lvl="1"/>
            <a:endParaRPr lang="en-US" sz="1600" dirty="0"/>
          </a:p>
          <a:p>
            <a:endParaRPr lang="en-US" sz="1600" dirty="0"/>
          </a:p>
          <a:p>
            <a:endParaRPr lang="en-US" dirty="0"/>
          </a:p>
          <a:p>
            <a:pPr marL="800100" lvl="2" indent="0" algn="ctr">
              <a:buNone/>
            </a:pPr>
            <a:r>
              <a:rPr lang="en-US" sz="4000" dirty="0"/>
              <a:t>Program Manager </a:t>
            </a:r>
            <a:endParaRPr lang="en-US" sz="4000" dirty="0" smtClean="0"/>
          </a:p>
          <a:p>
            <a:pPr marL="800100" lvl="2" indent="0" algn="ctr">
              <a:buNone/>
            </a:pPr>
            <a:r>
              <a:rPr lang="en-US" sz="4000" dirty="0" smtClean="0"/>
              <a:t>Mr. Jeff Poledore, </a:t>
            </a:r>
            <a:r>
              <a:rPr lang="en-US" sz="4000" dirty="0"/>
              <a:t>CNIC </a:t>
            </a:r>
            <a:r>
              <a:rPr lang="en-US" sz="4000" dirty="0" smtClean="0"/>
              <a:t>N34 </a:t>
            </a:r>
          </a:p>
          <a:p>
            <a:pPr marL="800100" lvl="2" indent="0" algn="ctr">
              <a:buNone/>
            </a:pPr>
            <a:r>
              <a:rPr lang="en-US" sz="4000" dirty="0" smtClean="0"/>
              <a:t>202-433-7719 </a:t>
            </a:r>
          </a:p>
          <a:p>
            <a:pPr marL="800100" lvl="2" indent="0" algn="ctr">
              <a:buNone/>
            </a:pPr>
            <a:r>
              <a:rPr lang="en-US" sz="4000" dirty="0" smtClean="0"/>
              <a:t>Leosa.fct@us.navy.mil</a:t>
            </a:r>
            <a:endParaRPr lang="en-US" sz="4000"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9</a:t>
            </a:fld>
            <a:endParaRPr lang="en-US" dirty="0"/>
          </a:p>
        </p:txBody>
      </p:sp>
    </p:spTree>
    <p:extLst>
      <p:ext uri="{BB962C8B-B14F-4D97-AF65-F5344CB8AC3E}">
        <p14:creationId xmlns:p14="http://schemas.microsoft.com/office/powerpoint/2010/main" val="3602071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CNIC Powerpoint Template 042018">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5F92CD4E2E094FB2456A04C7ACE8BB" ma:contentTypeVersion="0" ma:contentTypeDescription="Create a new document." ma:contentTypeScope="" ma:versionID="8b9d62f89a1e3dd6935492104248665b">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C9AC5C-4E4B-4903-8C78-ED30E0E4E26C}">
  <ds:schemaRefs>
    <ds:schemaRef ds:uri="http://schemas.microsoft.com/sharepoint/v3/contenttype/forms"/>
  </ds:schemaRefs>
</ds:datastoreItem>
</file>

<file path=customXml/itemProps2.xml><?xml version="1.0" encoding="utf-8"?>
<ds:datastoreItem xmlns:ds="http://schemas.openxmlformats.org/officeDocument/2006/customXml" ds:itemID="{D543C346-B1C7-4FC8-AB29-88F826AD3A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88C8695-3E9C-496B-9C6A-FA5DC11B7A74}">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1076</TotalTime>
  <Words>1443</Words>
  <Application>Microsoft Office PowerPoint</Application>
  <PresentationFormat>On-screen Show (4:3)</PresentationFormat>
  <Paragraphs>101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CNIC Powerpoint Template 042018</vt:lpstr>
      <vt:lpstr>Department of Navy Law Enforcement Officer Safety Act (LEOSA)</vt:lpstr>
      <vt:lpstr>Background</vt:lpstr>
      <vt:lpstr>Active LEO (926B) Defined</vt:lpstr>
      <vt:lpstr>Active LEO (926B) Defined (cont.)</vt:lpstr>
      <vt:lpstr>Retired LEO (926C) Defined</vt:lpstr>
      <vt:lpstr>Retired LEO (926C), (cont’d)</vt:lpstr>
      <vt:lpstr>DoDI 5525.12 does not: </vt:lpstr>
      <vt:lpstr>LEOSA Applicants</vt:lpstr>
      <vt:lpstr>Department of the Navy Law Enforcement Officer Safety Act Program Manager</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R. Liddle</dc:creator>
  <cp:lastModifiedBy>Poledore, Jeffrey A CIV USN CNIC WASHINGTON DC (USA)</cp:lastModifiedBy>
  <cp:revision>75</cp:revision>
  <cp:lastPrinted>2018-04-10T14:41:34Z</cp:lastPrinted>
  <dcterms:created xsi:type="dcterms:W3CDTF">2018-04-02T21:06:14Z</dcterms:created>
  <dcterms:modified xsi:type="dcterms:W3CDTF">2023-10-31T13:16:10Z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0x010100EB5F92CD4E2E094FB2456A04C7ACE8BB</vt:lpwstr>
  </property>
</Properties>
</file>